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p:scale>
          <a:sx n="81" d="100"/>
          <a:sy n="81" d="100"/>
        </p:scale>
        <p:origin x="-39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5B41F45-0845-4FBB-A38C-98C5295F9C19}"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1973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B41F45-0845-4FBB-A38C-98C5295F9C19}"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215520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B41F45-0845-4FBB-A38C-98C5295F9C19}"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255667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B41F45-0845-4FBB-A38C-98C5295F9C19}"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B7E08D-67CE-45D0-8AAB-EB102D83791A}"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69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B41F45-0845-4FBB-A38C-98C5295F9C19}"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241693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5B41F45-0845-4FBB-A38C-98C5295F9C19}" type="datetimeFigureOut">
              <a:rPr lang="tr-TR" smtClean="0"/>
              <a:t>10.12.2021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136519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5B41F45-0845-4FBB-A38C-98C5295F9C19}" type="datetimeFigureOut">
              <a:rPr lang="tr-TR" smtClean="0"/>
              <a:t>10.12.2021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389282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B41F45-0845-4FBB-A38C-98C5295F9C19}"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59865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B41F45-0845-4FBB-A38C-98C5295F9C19}"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240892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B41F45-0845-4FBB-A38C-98C5295F9C19}"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155261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B41F45-0845-4FBB-A38C-98C5295F9C19}"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35899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5B41F45-0845-4FBB-A38C-98C5295F9C19}"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361205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5B41F45-0845-4FBB-A38C-98C5295F9C19}" type="datetimeFigureOut">
              <a:rPr lang="tr-TR" smtClean="0"/>
              <a:t>10.12.2021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189675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5B41F45-0845-4FBB-A38C-98C5295F9C19}" type="datetimeFigureOut">
              <a:rPr lang="tr-TR" smtClean="0"/>
              <a:t>10.12.2021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201364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5B41F45-0845-4FBB-A38C-98C5295F9C19}" type="datetimeFigureOut">
              <a:rPr lang="tr-TR" smtClean="0"/>
              <a:t>10.12.2021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201701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B41F45-0845-4FBB-A38C-98C5295F9C19}"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274803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B41F45-0845-4FBB-A38C-98C5295F9C19}"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B7E08D-67CE-45D0-8AAB-EB102D83791A}" type="slidenum">
              <a:rPr lang="tr-TR" smtClean="0"/>
              <a:t>‹#›</a:t>
            </a:fld>
            <a:endParaRPr lang="tr-TR"/>
          </a:p>
        </p:txBody>
      </p:sp>
    </p:spTree>
    <p:extLst>
      <p:ext uri="{BB962C8B-B14F-4D97-AF65-F5344CB8AC3E}">
        <p14:creationId xmlns:p14="http://schemas.microsoft.com/office/powerpoint/2010/main" val="302029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5B41F45-0845-4FBB-A38C-98C5295F9C19}" type="datetimeFigureOut">
              <a:rPr lang="tr-TR" smtClean="0"/>
              <a:t>10.12.2021</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9B7E08D-67CE-45D0-8AAB-EB102D83791A}" type="slidenum">
              <a:rPr lang="tr-TR" smtClean="0"/>
              <a:t>‹#›</a:t>
            </a:fld>
            <a:endParaRPr lang="tr-TR"/>
          </a:p>
        </p:txBody>
      </p:sp>
    </p:spTree>
    <p:extLst>
      <p:ext uri="{BB962C8B-B14F-4D97-AF65-F5344CB8AC3E}">
        <p14:creationId xmlns:p14="http://schemas.microsoft.com/office/powerpoint/2010/main" val="247507499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75657" y="822961"/>
            <a:ext cx="9797143" cy="3566160"/>
          </a:xfrm>
        </p:spPr>
        <p:txBody>
          <a:bodyPr>
            <a:normAutofit fontScale="90000"/>
          </a:bodyPr>
          <a:lstStyle/>
          <a:p>
            <a:pPr algn="ctr">
              <a:lnSpc>
                <a:spcPct val="150000"/>
              </a:lnSpc>
            </a:pPr>
            <a:r>
              <a:rPr lang="tr-TR" sz="4000" b="1" dirty="0" smtClean="0">
                <a:ln w="10160">
                  <a:solidFill>
                    <a:schemeClr val="accent5"/>
                  </a:solidFill>
                  <a:prstDash val="solid"/>
                </a:ln>
                <a:solidFill>
                  <a:schemeClr val="tx2">
                    <a:lumMod val="50000"/>
                  </a:schemeClr>
                </a:solidFill>
                <a:effectLst/>
                <a:latin typeface="Arial Black" panose="020B0A04020102020204" pitchFamily="34" charset="0"/>
              </a:rPr>
              <a:t>SEYHAN </a:t>
            </a:r>
            <a:br>
              <a:rPr lang="tr-TR" sz="4000" b="1" dirty="0" smtClean="0">
                <a:ln w="10160">
                  <a:solidFill>
                    <a:schemeClr val="accent5"/>
                  </a:solidFill>
                  <a:prstDash val="solid"/>
                </a:ln>
                <a:solidFill>
                  <a:schemeClr val="tx2">
                    <a:lumMod val="50000"/>
                  </a:schemeClr>
                </a:solidFill>
                <a:effectLst/>
                <a:latin typeface="Arial Black" panose="020B0A04020102020204" pitchFamily="34" charset="0"/>
              </a:rPr>
            </a:br>
            <a:r>
              <a:rPr lang="tr-TR" sz="4000" b="1" dirty="0" smtClean="0">
                <a:ln w="10160">
                  <a:solidFill>
                    <a:schemeClr val="accent5"/>
                  </a:solidFill>
                  <a:prstDash val="solid"/>
                </a:ln>
                <a:solidFill>
                  <a:schemeClr val="tx2">
                    <a:lumMod val="50000"/>
                  </a:schemeClr>
                </a:solidFill>
                <a:effectLst/>
                <a:latin typeface="Arial Black" panose="020B0A04020102020204" pitchFamily="34" charset="0"/>
              </a:rPr>
              <a:t>REHBERLİK VE  ARAŞTIRMA MERKEZİ</a:t>
            </a:r>
            <a:br>
              <a:rPr lang="tr-TR" sz="4000" b="1" dirty="0" smtClean="0">
                <a:ln w="10160">
                  <a:solidFill>
                    <a:schemeClr val="accent5"/>
                  </a:solidFill>
                  <a:prstDash val="solid"/>
                </a:ln>
                <a:solidFill>
                  <a:schemeClr val="tx2">
                    <a:lumMod val="50000"/>
                  </a:schemeClr>
                </a:solidFill>
                <a:effectLst/>
                <a:latin typeface="Arial Black" panose="020B0A04020102020204" pitchFamily="34" charset="0"/>
              </a:rPr>
            </a:br>
            <a:r>
              <a:rPr lang="tr-TR" sz="4000" b="1" dirty="0" smtClean="0">
                <a:ln w="10160">
                  <a:solidFill>
                    <a:schemeClr val="accent5"/>
                  </a:solidFill>
                  <a:prstDash val="solid"/>
                </a:ln>
                <a:solidFill>
                  <a:schemeClr val="tx2">
                    <a:lumMod val="50000"/>
                  </a:schemeClr>
                </a:solidFill>
                <a:effectLst/>
                <a:latin typeface="Arial Black" panose="020B0A04020102020204" pitchFamily="34" charset="0"/>
              </a:rPr>
              <a:t> OKUL FOBİSİ</a:t>
            </a:r>
            <a:br>
              <a:rPr lang="tr-TR" sz="4000" b="1" dirty="0" smtClean="0">
                <a:ln w="10160">
                  <a:solidFill>
                    <a:schemeClr val="accent5"/>
                  </a:solidFill>
                  <a:prstDash val="solid"/>
                </a:ln>
                <a:solidFill>
                  <a:schemeClr val="tx2">
                    <a:lumMod val="50000"/>
                  </a:schemeClr>
                </a:solidFill>
                <a:effectLst/>
                <a:latin typeface="Arial Black" panose="020B0A04020102020204" pitchFamily="34" charset="0"/>
              </a:rPr>
            </a:br>
            <a:r>
              <a:rPr lang="tr-TR" sz="4000" b="1" dirty="0" smtClean="0">
                <a:ln w="10160">
                  <a:solidFill>
                    <a:schemeClr val="accent5"/>
                  </a:solidFill>
                  <a:prstDash val="solid"/>
                </a:ln>
                <a:solidFill>
                  <a:schemeClr val="tx2">
                    <a:lumMod val="50000"/>
                  </a:schemeClr>
                </a:solidFill>
                <a:effectLst/>
                <a:latin typeface="Arial Black" panose="020B0A04020102020204" pitchFamily="34" charset="0"/>
              </a:rPr>
              <a:t>(OKUL KORKUSU-OKUL REDDİ)</a:t>
            </a:r>
            <a:endParaRPr lang="tr-TR" sz="4000" b="1" dirty="0">
              <a:ln w="10160">
                <a:solidFill>
                  <a:schemeClr val="accent5"/>
                </a:solidFill>
                <a:prstDash val="solid"/>
              </a:ln>
              <a:solidFill>
                <a:schemeClr val="tx2">
                  <a:lumMod val="50000"/>
                </a:schemeClr>
              </a:solidFill>
              <a:effectLst/>
              <a:latin typeface="Arial Black" panose="020B0A040201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638" y="4717460"/>
            <a:ext cx="2191636" cy="2140540"/>
          </a:xfrm>
          <a:prstGeom prst="rect">
            <a:avLst/>
          </a:prstGeom>
        </p:spPr>
      </p:pic>
    </p:spTree>
    <p:extLst>
      <p:ext uri="{BB962C8B-B14F-4D97-AF65-F5344CB8AC3E}">
        <p14:creationId xmlns:p14="http://schemas.microsoft.com/office/powerpoint/2010/main" val="276008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104504"/>
            <a:ext cx="10364451" cy="940526"/>
          </a:xfrm>
        </p:spPr>
        <p:txBody>
          <a:bodyPr>
            <a:normAutofit/>
          </a:bodyPr>
          <a:lstStyle/>
          <a:p>
            <a:r>
              <a:rPr lang="tr-TR" sz="4000" b="1" cap="none" dirty="0" smtClean="0">
                <a:ln w="22225">
                  <a:solidFill>
                    <a:schemeClr val="accent2"/>
                  </a:solidFill>
                  <a:prstDash val="solid"/>
                </a:ln>
                <a:solidFill>
                  <a:schemeClr val="accent2">
                    <a:lumMod val="40000"/>
                    <a:lumOff val="60000"/>
                  </a:schemeClr>
                </a:solidFill>
              </a:rPr>
              <a:t>Okul fobisi neden olur?</a:t>
            </a:r>
            <a:endParaRPr lang="tr-TR" sz="4000" b="1" cap="none"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sz="quarter" idx="13"/>
          </p:nvPr>
        </p:nvSpPr>
        <p:spPr>
          <a:xfrm>
            <a:off x="913774" y="1045030"/>
            <a:ext cx="10363826" cy="534270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a:noAutofit/>
          </a:bodyPr>
          <a:lstStyle/>
          <a:p>
            <a:pPr algn="just"/>
            <a:r>
              <a:rPr lang="tr-TR" sz="2400" b="1" cap="none" dirty="0" smtClean="0"/>
              <a:t>Çocuğun aileden ve evden ayrı kalmasıyla yaşadığı huzursuzluk ve mutsuzluk kaygısının artmasına ve okul fobisi yaşamasına neden olur.</a:t>
            </a:r>
          </a:p>
          <a:p>
            <a:pPr algn="just"/>
            <a:r>
              <a:rPr lang="tr-TR" sz="2400" b="1" cap="none" dirty="0" smtClean="0"/>
              <a:t>Aşırı koruyucu ebeveyn tutumuyla yetiştirilen çocuklar, tek başına bir işe başlayabilmekten ve devam ettirebilmekten korkarlar. </a:t>
            </a:r>
          </a:p>
          <a:p>
            <a:pPr algn="just"/>
            <a:r>
              <a:rPr lang="tr-TR" sz="2400" b="1" cap="none" dirty="0" smtClean="0"/>
              <a:t>Çocuğun yeni bir ortama girmesi, yabancı insanlarla karşılaşması, ihtiyacı olduğunda çevresinde tanıdık birinin var olmaması çocuğun kaygılarını arttırır.</a:t>
            </a:r>
          </a:p>
          <a:p>
            <a:pPr algn="just"/>
            <a:r>
              <a:rPr lang="tr-TR" sz="2400" b="1" cap="none" dirty="0" smtClean="0"/>
              <a:t> Koruyucu anne baba tutumları, çocukla ebeveyn arasında bağımlı bir ilişkisinin oluşmasına sebep olur. Özellikle aşırı koruyucu anneler, çocuğu okula başlayacağı sırada, çocuğundan ayrı kalacağından endişe duyarak, bu endişelerini çocuğa yansıtır. </a:t>
            </a:r>
            <a:endParaRPr lang="tr-TR" sz="2400" b="1" cap="none" dirty="0"/>
          </a:p>
        </p:txBody>
      </p:sp>
    </p:spTree>
    <p:extLst>
      <p:ext uri="{BB962C8B-B14F-4D97-AF65-F5344CB8AC3E}">
        <p14:creationId xmlns:p14="http://schemas.microsoft.com/office/powerpoint/2010/main" val="60444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849086"/>
            <a:ext cx="10363826" cy="494211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r>
              <a:rPr lang="tr-TR" sz="2800" b="1" cap="none" dirty="0" smtClean="0"/>
              <a:t>Okul fobisine yol açan bir diğer etken ise anne babanın yanlış tutumudur. Bazı evlerde okul bir ceza yeri, öğretmen ise bir cezalandırıcı olarak tanıtılır ve okul bir disiplin aracı olarak kullanılır. Birçok anne baba çocuğun olumsuz davranışlarını engellemek için çocuğu okul ve öğretmenle korkutur. Bazı anne babalar okulla ilgili olumsuz anılarını çocuğun yanında anlatarak, çocuğun okula karşı olumsuz duygular edinmesine neden olur</a:t>
            </a:r>
            <a:endParaRPr lang="tr-TR" sz="2800" b="1" cap="none" dirty="0"/>
          </a:p>
        </p:txBody>
      </p:sp>
      <p:pic>
        <p:nvPicPr>
          <p:cNvPr id="4" name="Resim 3"/>
          <p:cNvPicPr>
            <a:picLocks noChangeAspect="1"/>
          </p:cNvPicPr>
          <p:nvPr/>
        </p:nvPicPr>
        <p:blipFill>
          <a:blip r:embed="rId2"/>
          <a:stretch>
            <a:fillRect/>
          </a:stretch>
        </p:blipFill>
        <p:spPr>
          <a:xfrm>
            <a:off x="8185785" y="4624252"/>
            <a:ext cx="3000375" cy="1852749"/>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0799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169817"/>
            <a:ext cx="10364451" cy="1201783"/>
          </a:xfrm>
        </p:spPr>
        <p:txBody>
          <a:bodyPr>
            <a:normAutofit/>
          </a:bodyPr>
          <a:lstStyle/>
          <a:p>
            <a:r>
              <a:rPr lang="tr-TR" sz="4000" b="1" cap="none" dirty="0">
                <a:ln w="22225">
                  <a:solidFill>
                    <a:schemeClr val="accent2"/>
                  </a:solidFill>
                  <a:prstDash val="solid"/>
                </a:ln>
                <a:solidFill>
                  <a:schemeClr val="accent2">
                    <a:lumMod val="40000"/>
                    <a:lumOff val="60000"/>
                  </a:schemeClr>
                </a:solidFill>
              </a:rPr>
              <a:t>AİLELERE ÖNERİLER</a:t>
            </a:r>
          </a:p>
        </p:txBody>
      </p:sp>
      <p:sp>
        <p:nvSpPr>
          <p:cNvPr id="3" name="İçerik Yer Tutucusu 2"/>
          <p:cNvSpPr>
            <a:spLocks noGrp="1"/>
          </p:cNvSpPr>
          <p:nvPr>
            <p:ph sz="quarter" idx="13"/>
          </p:nvPr>
        </p:nvSpPr>
        <p:spPr>
          <a:xfrm>
            <a:off x="913775" y="1502229"/>
            <a:ext cx="5682968" cy="4650377"/>
          </a:xfrm>
        </p:spPr>
        <p:txBody>
          <a:bodyPr>
            <a:normAutofit/>
          </a:bodyPr>
          <a:lstStyle/>
          <a:p>
            <a:pPr algn="just"/>
            <a:r>
              <a:rPr lang="tr-TR" sz="3200" cap="none" dirty="0" smtClean="0"/>
              <a:t>Çocuğunuza okul, öğretmen ve arkadaşları hakkında abartılı ve olumsuz yorumlarda bulunmayın.</a:t>
            </a:r>
          </a:p>
          <a:p>
            <a:pPr algn="just"/>
            <a:r>
              <a:rPr lang="tr-TR" sz="3200" cap="none" dirty="0" smtClean="0"/>
              <a:t>Çocuğunuz okula yeni başlıyor ise, okulun ilk gününde kendini güvende hissetmesi için onu okula siz götürün.</a:t>
            </a:r>
            <a:endParaRPr lang="tr-TR" sz="3200" cap="none" dirty="0"/>
          </a:p>
        </p:txBody>
      </p:sp>
      <p:pic>
        <p:nvPicPr>
          <p:cNvPr id="5" name="Resim 4"/>
          <p:cNvPicPr>
            <a:picLocks noChangeAspect="1"/>
          </p:cNvPicPr>
          <p:nvPr/>
        </p:nvPicPr>
        <p:blipFill>
          <a:blip r:embed="rId2"/>
          <a:stretch>
            <a:fillRect/>
          </a:stretch>
        </p:blipFill>
        <p:spPr>
          <a:xfrm>
            <a:off x="8249276" y="1502230"/>
            <a:ext cx="3028950" cy="1704294"/>
          </a:xfrm>
          <a:prstGeom prst="round2DiagRect">
            <a:avLst>
              <a:gd name="adj1" fmla="val 16667"/>
              <a:gd name="adj2" fmla="val 0"/>
            </a:avLst>
          </a:prstGeom>
          <a:ln w="88900" cap="sq">
            <a:solidFill>
              <a:schemeClr val="bg1">
                <a:lumMod val="65000"/>
              </a:schemeClr>
            </a:solidFill>
            <a:miter lim="800000"/>
          </a:ln>
          <a:effectLst>
            <a:outerShdw blurRad="254000" algn="tl" rotWithShape="0">
              <a:srgbClr val="000000">
                <a:alpha val="43000"/>
              </a:srgbClr>
            </a:outerShdw>
          </a:effectLst>
        </p:spPr>
      </p:pic>
      <p:pic>
        <p:nvPicPr>
          <p:cNvPr id="6" name="Resim 5"/>
          <p:cNvPicPr>
            <a:picLocks noChangeAspect="1"/>
          </p:cNvPicPr>
          <p:nvPr/>
        </p:nvPicPr>
        <p:blipFill>
          <a:blip r:embed="rId3"/>
          <a:stretch>
            <a:fillRect/>
          </a:stretch>
        </p:blipFill>
        <p:spPr>
          <a:xfrm>
            <a:off x="8611226" y="4306389"/>
            <a:ext cx="2305050" cy="1981200"/>
          </a:xfrm>
          <a:prstGeom prst="round2DiagRect">
            <a:avLst>
              <a:gd name="adj1" fmla="val 16667"/>
              <a:gd name="adj2" fmla="val 0"/>
            </a:avLst>
          </a:prstGeom>
          <a:ln w="88900" cap="sq">
            <a:solidFill>
              <a:schemeClr val="bg1">
                <a:lumMod val="6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4594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1254034"/>
            <a:ext cx="5317209" cy="4990012"/>
          </a:xfr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tr-TR" sz="2800" cap="none" dirty="0" smtClean="0">
                <a:solidFill>
                  <a:schemeClr val="tx1">
                    <a:lumMod val="85000"/>
                    <a:lumOff val="15000"/>
                  </a:schemeClr>
                </a:solidFill>
              </a:rPr>
              <a:t> Çocuğunuzu okula bırakırken, doğru ve güvenilir bilgiler verin. Onu bırakıp kısa süre sonra geleceğinizi söylemeniz ve okuldan beklediği zamandan daha geç bir süre sonra almanız, çocuğunuzun güvensizlik yaşamasına sebep olacaktır. </a:t>
            </a:r>
            <a:endParaRPr lang="tr-TR" sz="2800" cap="none" dirty="0">
              <a:solidFill>
                <a:schemeClr val="tx1">
                  <a:lumMod val="85000"/>
                  <a:lumOff val="15000"/>
                </a:schemeClr>
              </a:solidFill>
            </a:endParaRPr>
          </a:p>
        </p:txBody>
      </p:sp>
      <p:pic>
        <p:nvPicPr>
          <p:cNvPr id="4" name="Resim 3"/>
          <p:cNvPicPr>
            <a:picLocks noChangeAspect="1"/>
          </p:cNvPicPr>
          <p:nvPr/>
        </p:nvPicPr>
        <p:blipFill>
          <a:blip r:embed="rId2"/>
          <a:stretch>
            <a:fillRect/>
          </a:stretch>
        </p:blipFill>
        <p:spPr>
          <a:xfrm>
            <a:off x="8551408" y="1959429"/>
            <a:ext cx="2800215" cy="34747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4747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1227909"/>
            <a:ext cx="5891975" cy="4820193"/>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r>
              <a:rPr lang="tr-TR" sz="2800" b="1" cap="none" dirty="0" smtClean="0">
                <a:solidFill>
                  <a:schemeClr val="tx1">
                    <a:lumMod val="75000"/>
                    <a:lumOff val="25000"/>
                  </a:schemeClr>
                </a:solidFill>
              </a:rPr>
              <a:t>Okula düzenli gitmesi konusunda kararlı ve ısrarcı olun</a:t>
            </a:r>
          </a:p>
          <a:p>
            <a:pPr marL="0" indent="0" algn="just">
              <a:buNone/>
            </a:pPr>
            <a:endParaRPr lang="tr-TR" sz="2800" b="1" cap="none" dirty="0" smtClean="0">
              <a:solidFill>
                <a:schemeClr val="tx1">
                  <a:lumMod val="75000"/>
                  <a:lumOff val="25000"/>
                </a:schemeClr>
              </a:solidFill>
            </a:endParaRPr>
          </a:p>
          <a:p>
            <a:pPr algn="just"/>
            <a:r>
              <a:rPr lang="tr-TR" sz="2800" b="1" cap="none" dirty="0" smtClean="0">
                <a:solidFill>
                  <a:schemeClr val="tx1">
                    <a:lumMod val="75000"/>
                    <a:lumOff val="25000"/>
                  </a:schemeClr>
                </a:solidFill>
              </a:rPr>
              <a:t>Okul fobisi uzman desteği almanızı gerektiren bir sorundur. Eğer sorunla başa çıkamıyorsanız vakit kaybetmeden uzman desteği alın.</a:t>
            </a:r>
            <a:endParaRPr lang="tr-TR" sz="2800" b="1" cap="none" dirty="0">
              <a:solidFill>
                <a:schemeClr val="tx1">
                  <a:lumMod val="75000"/>
                  <a:lumOff val="25000"/>
                </a:schemeClr>
              </a:solidFill>
            </a:endParaRPr>
          </a:p>
        </p:txBody>
      </p:sp>
      <p:pic>
        <p:nvPicPr>
          <p:cNvPr id="4" name="Resim 3"/>
          <p:cNvPicPr>
            <a:picLocks noChangeAspect="1"/>
          </p:cNvPicPr>
          <p:nvPr/>
        </p:nvPicPr>
        <p:blipFill>
          <a:blip r:embed="rId2"/>
          <a:stretch>
            <a:fillRect/>
          </a:stretch>
        </p:blipFill>
        <p:spPr>
          <a:xfrm>
            <a:off x="8528413" y="811665"/>
            <a:ext cx="2476500" cy="13567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3"/>
          <a:stretch>
            <a:fillRect/>
          </a:stretch>
        </p:blipFill>
        <p:spPr>
          <a:xfrm>
            <a:off x="7528288" y="2868044"/>
            <a:ext cx="2238375" cy="11422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8204563" y="4846321"/>
            <a:ext cx="3316877" cy="17765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7355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248194"/>
            <a:ext cx="10364451" cy="116259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4400" b="1" cap="none" dirty="0" smtClean="0">
                <a:ln w="22225">
                  <a:solidFill>
                    <a:schemeClr val="accent2"/>
                  </a:solidFill>
                  <a:prstDash val="solid"/>
                </a:ln>
                <a:solidFill>
                  <a:schemeClr val="accent2">
                    <a:lumMod val="40000"/>
                    <a:lumOff val="60000"/>
                  </a:schemeClr>
                </a:solidFill>
              </a:rPr>
              <a:t>OKULDA NELER YAPILABİLİR?</a:t>
            </a:r>
            <a:endParaRPr lang="tr-TR" sz="4400" b="1" cap="none"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sz="quarter" idx="13"/>
          </p:nvPr>
        </p:nvSpPr>
        <p:spPr>
          <a:xfrm>
            <a:off x="913774" y="1776551"/>
            <a:ext cx="10363826" cy="446749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Autofit/>
          </a:bodyPr>
          <a:lstStyle/>
          <a:p>
            <a:r>
              <a:rPr lang="tr-TR" sz="2800" b="1" cap="none" dirty="0" smtClean="0">
                <a:solidFill>
                  <a:schemeClr val="tx1">
                    <a:lumMod val="75000"/>
                    <a:lumOff val="25000"/>
                  </a:schemeClr>
                </a:solidFill>
              </a:rPr>
              <a:t>Okul reddinin nedenlerini araştırın (öğretmen veya arkadaş korkusu gibi)</a:t>
            </a:r>
          </a:p>
          <a:p>
            <a:r>
              <a:rPr lang="tr-TR" sz="2800" b="1" cap="none" dirty="0" smtClean="0">
                <a:solidFill>
                  <a:schemeClr val="tx1">
                    <a:lumMod val="75000"/>
                    <a:lumOff val="25000"/>
                  </a:schemeClr>
                </a:solidFill>
              </a:rPr>
              <a:t>Çocuğun okula gelişinde mümkünse her gün aynı kişi tarafından eşlik edilmesini sağlayın</a:t>
            </a:r>
          </a:p>
          <a:p>
            <a:r>
              <a:rPr lang="tr-TR" sz="2800" b="1" cap="none" dirty="0" smtClean="0">
                <a:solidFill>
                  <a:schemeClr val="tx1">
                    <a:lumMod val="75000"/>
                    <a:lumOff val="25000"/>
                  </a:schemeClr>
                </a:solidFill>
              </a:rPr>
              <a:t>Başlangıçta bağlanma figürünün çocuğa eşlik etmesine izin verin</a:t>
            </a:r>
          </a:p>
          <a:p>
            <a:r>
              <a:rPr lang="tr-TR" sz="2800" b="1" cap="none" dirty="0" smtClean="0">
                <a:solidFill>
                  <a:schemeClr val="tx1">
                    <a:lumMod val="75000"/>
                    <a:lumOff val="25000"/>
                  </a:schemeClr>
                </a:solidFill>
              </a:rPr>
              <a:t>Başlangıçta kısa süreli okul bulunmalar, sonrasında kademeli artırım yapılabilir</a:t>
            </a:r>
            <a:endParaRPr lang="tr-TR" sz="2800" b="1" cap="none" dirty="0">
              <a:solidFill>
                <a:schemeClr val="tx1">
                  <a:lumMod val="75000"/>
                  <a:lumOff val="25000"/>
                </a:schemeClr>
              </a:solidFill>
            </a:endParaRPr>
          </a:p>
        </p:txBody>
      </p:sp>
    </p:spTree>
    <p:extLst>
      <p:ext uri="{BB962C8B-B14F-4D97-AF65-F5344CB8AC3E}">
        <p14:creationId xmlns:p14="http://schemas.microsoft.com/office/powerpoint/2010/main" val="371256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1397726"/>
            <a:ext cx="5878912" cy="4393473"/>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2800" cap="none" dirty="0" smtClean="0">
                <a:solidFill>
                  <a:schemeClr val="tx1">
                    <a:lumMod val="85000"/>
                    <a:lumOff val="15000"/>
                  </a:schemeClr>
                </a:solidFill>
              </a:rPr>
              <a:t>Küçük grup etkileşimine teşvik edin. Başlangıçta bu tek bir arkadaş olabilir. </a:t>
            </a:r>
          </a:p>
          <a:p>
            <a:r>
              <a:rPr lang="tr-TR" sz="2800" cap="none" dirty="0" smtClean="0">
                <a:solidFill>
                  <a:schemeClr val="tx1">
                    <a:lumMod val="85000"/>
                    <a:lumOff val="15000"/>
                  </a:schemeClr>
                </a:solidFill>
              </a:rPr>
              <a:t>Sınıfta arkadaş edinimini destekleyin.</a:t>
            </a:r>
          </a:p>
          <a:p>
            <a:r>
              <a:rPr lang="tr-TR" sz="2800" cap="none" dirty="0" smtClean="0">
                <a:solidFill>
                  <a:schemeClr val="tx1">
                    <a:lumMod val="85000"/>
                    <a:lumOff val="15000"/>
                  </a:schemeClr>
                </a:solidFill>
              </a:rPr>
              <a:t>Çocuğun çabalarını ödüllendirin.</a:t>
            </a:r>
            <a:endParaRPr lang="tr-TR" sz="2800" cap="none" dirty="0">
              <a:solidFill>
                <a:schemeClr val="tx1">
                  <a:lumMod val="85000"/>
                  <a:lumOff val="15000"/>
                </a:schemeClr>
              </a:solidFill>
            </a:endParaRPr>
          </a:p>
        </p:txBody>
      </p:sp>
      <p:pic>
        <p:nvPicPr>
          <p:cNvPr id="4" name="Resim 3"/>
          <p:cNvPicPr>
            <a:picLocks noChangeAspect="1"/>
          </p:cNvPicPr>
          <p:nvPr/>
        </p:nvPicPr>
        <p:blipFill>
          <a:blip r:embed="rId2"/>
          <a:stretch>
            <a:fillRect/>
          </a:stretch>
        </p:blipFill>
        <p:spPr>
          <a:xfrm>
            <a:off x="7903029" y="2059576"/>
            <a:ext cx="3487783" cy="3069772"/>
          </a:xfrm>
          <a:prstGeom prst="rect">
            <a:avLst/>
          </a:prstGeom>
          <a:ln w="228600" cap="sq" cmpd="thickThin">
            <a:solidFill>
              <a:schemeClr val="bg1">
                <a:lumMod val="6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7887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618517"/>
            <a:ext cx="10364451" cy="1092717"/>
          </a:xfrm>
        </p:spPr>
        <p:txBody>
          <a:bodyPr/>
          <a:lstStyle/>
          <a:p>
            <a:r>
              <a:rPr lang="tr-TR" b="1" cap="none" dirty="0" smtClean="0">
                <a:ln w="22225">
                  <a:solidFill>
                    <a:schemeClr val="accent2"/>
                  </a:solidFill>
                  <a:prstDash val="solid"/>
                </a:ln>
                <a:solidFill>
                  <a:schemeClr val="accent2">
                    <a:lumMod val="40000"/>
                    <a:lumOff val="60000"/>
                  </a:schemeClr>
                </a:solidFill>
              </a:rPr>
              <a:t>OKUL KORKUSU VEYA OKUL FOBİSİ NEDİR?</a:t>
            </a:r>
            <a:br>
              <a:rPr lang="tr-TR" b="1" cap="none" dirty="0" smtClean="0">
                <a:ln w="22225">
                  <a:solidFill>
                    <a:schemeClr val="accent2"/>
                  </a:solidFill>
                  <a:prstDash val="solid"/>
                </a:ln>
                <a:solidFill>
                  <a:schemeClr val="accent2">
                    <a:lumMod val="40000"/>
                    <a:lumOff val="60000"/>
                  </a:schemeClr>
                </a:solidFill>
              </a:rPr>
            </a:br>
            <a:endParaRPr lang="tr-TR" b="1" cap="none" dirty="0">
              <a:ln w="22225">
                <a:solidFill>
                  <a:schemeClr val="accent2"/>
                </a:solidFill>
                <a:prstDash val="solid"/>
              </a:ln>
              <a:solidFill>
                <a:schemeClr val="accent2">
                  <a:lumMod val="40000"/>
                  <a:lumOff val="60000"/>
                </a:schemeClr>
              </a:solidFill>
            </a:endParaRPr>
          </a:p>
        </p:txBody>
      </p:sp>
      <p:sp>
        <p:nvSpPr>
          <p:cNvPr id="3" name="İçerik Yer Tutucusu 2"/>
          <p:cNvSpPr>
            <a:spLocks noGrp="1"/>
          </p:cNvSpPr>
          <p:nvPr>
            <p:ph sz="quarter" idx="13"/>
          </p:nvPr>
        </p:nvSpPr>
        <p:spPr>
          <a:xfrm>
            <a:off x="483326" y="1711234"/>
            <a:ext cx="6779623" cy="4754880"/>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5"/>
          </a:fontRef>
        </p:style>
        <p:txBody>
          <a:bodyPr>
            <a:normAutofit/>
          </a:bodyPr>
          <a:lstStyle/>
          <a:p>
            <a:pPr algn="just"/>
            <a:endParaRPr lang="tr-TR" sz="2400" b="1" dirty="0"/>
          </a:p>
          <a:p>
            <a:pPr marL="0" indent="0" algn="just">
              <a:buNone/>
            </a:pPr>
            <a:r>
              <a:rPr lang="tr-TR" sz="2400" b="1" cap="none" dirty="0"/>
              <a:t> </a:t>
            </a:r>
            <a:r>
              <a:rPr lang="tr-TR" sz="2400" b="1" cap="none" dirty="0" smtClean="0"/>
              <a:t>     </a:t>
            </a:r>
            <a:r>
              <a:rPr lang="tr-TR" sz="2400" b="1" cap="none" dirty="0" smtClean="0">
                <a:solidFill>
                  <a:schemeClr val="tx1">
                    <a:lumMod val="65000"/>
                    <a:lumOff val="35000"/>
                  </a:schemeClr>
                </a:solidFill>
              </a:rPr>
              <a:t>Kısa tanımı ile çocuğun okula giderken endişe belirtilerini yoğun olarak hissetmesi durumu olarak açıklanabilir. Yapılan çalışmalarda okul yaşı çocuklarının yaklaşık yüzde 12’sinde görülebilen bir sorun olduğu ortaya konulmuştur. Okul öncesi dönemde ise gelişimin bir parçası olarak çocukların çoğunda görülen bir durum olduğu ifade edilebilir. </a:t>
            </a:r>
            <a:endParaRPr lang="tr-TR" sz="2400" b="1" cap="none" dirty="0">
              <a:solidFill>
                <a:schemeClr val="tx1">
                  <a:lumMod val="65000"/>
                  <a:lumOff val="35000"/>
                </a:schemeClr>
              </a:solidFill>
            </a:endParaRPr>
          </a:p>
        </p:txBody>
      </p:sp>
      <p:pic>
        <p:nvPicPr>
          <p:cNvPr id="4" name="Resim 3"/>
          <p:cNvPicPr>
            <a:picLocks noChangeAspect="1"/>
          </p:cNvPicPr>
          <p:nvPr/>
        </p:nvPicPr>
        <p:blipFill>
          <a:blip r:embed="rId2"/>
          <a:stretch>
            <a:fillRect/>
          </a:stretch>
        </p:blipFill>
        <p:spPr>
          <a:xfrm>
            <a:off x="7945211" y="2395129"/>
            <a:ext cx="3486150" cy="2838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991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5" y="1267097"/>
            <a:ext cx="6323048" cy="4524102"/>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just">
              <a:buNone/>
            </a:pPr>
            <a:r>
              <a:rPr lang="tr-TR" sz="2800" dirty="0" smtClean="0"/>
              <a:t>    </a:t>
            </a:r>
            <a:r>
              <a:rPr lang="tr-TR" sz="2800" cap="none" dirty="0" smtClean="0">
                <a:solidFill>
                  <a:schemeClr val="tx1">
                    <a:lumMod val="65000"/>
                    <a:lumOff val="35000"/>
                  </a:schemeClr>
                </a:solidFill>
              </a:rPr>
              <a:t>Bu süreçte en önemli faktör tüm çocukların ilk kez anne ve babasının onun her ihtiyacını belirli bir rutin içerisinde karşıladıkları ev ortamından uzaklaşarak okul gibi bilinmez, kuralların olduğu ve ilk kez karşılaştıkları bir yapıya ilk kez geldiklerinde endişe yaşayabilecekleridir.</a:t>
            </a:r>
          </a:p>
          <a:p>
            <a:pPr algn="just"/>
            <a:endParaRPr lang="tr-TR" sz="2800" cap="none" dirty="0">
              <a:solidFill>
                <a:schemeClr val="tx1">
                  <a:lumMod val="65000"/>
                  <a:lumOff val="35000"/>
                </a:schemeClr>
              </a:solidFill>
            </a:endParaRPr>
          </a:p>
        </p:txBody>
      </p:sp>
      <p:pic>
        <p:nvPicPr>
          <p:cNvPr id="4" name="Resim 3"/>
          <p:cNvPicPr>
            <a:picLocks noChangeAspect="1"/>
          </p:cNvPicPr>
          <p:nvPr/>
        </p:nvPicPr>
        <p:blipFill>
          <a:blip r:embed="rId2"/>
          <a:stretch>
            <a:fillRect/>
          </a:stretch>
        </p:blipFill>
        <p:spPr>
          <a:xfrm>
            <a:off x="8372203" y="1809885"/>
            <a:ext cx="2971800" cy="3438525"/>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9596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nn-NO"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OKUL KORKUSU VE OKUL FOB</a:t>
            </a:r>
            <a:r>
              <a:rPr lang="tr-TR"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a:t>
            </a:r>
            <a:r>
              <a:rPr lang="nn-NO"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a:t>
            </a:r>
            <a:r>
              <a:rPr lang="tr-TR"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a:t>
            </a:r>
            <a:r>
              <a:rPr lang="nn-NO"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N</a:t>
            </a:r>
            <a:r>
              <a:rPr lang="tr-TR"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a:t>
            </a:r>
            <a:r>
              <a:rPr lang="nn-NO"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N NEDENLER</a:t>
            </a:r>
            <a:r>
              <a:rPr lang="tr-TR"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a:t>
            </a:r>
            <a:r>
              <a:rPr lang="nn-NO"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NELERD</a:t>
            </a:r>
            <a:r>
              <a:rPr lang="tr-TR"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a:t>
            </a:r>
            <a:r>
              <a:rPr lang="nn-NO"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a:t>
            </a:r>
            <a:endParaRPr lang="tr-TR"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İçerik Yer Tutucusu 2"/>
          <p:cNvSpPr>
            <a:spLocks noGrp="1"/>
          </p:cNvSpPr>
          <p:nvPr>
            <p:ph sz="quarter" idx="13"/>
          </p:nvPr>
        </p:nvSpPr>
        <p:spPr>
          <a:xfrm>
            <a:off x="913774" y="2214694"/>
            <a:ext cx="6074855" cy="4251419"/>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r>
              <a:rPr lang="tr-TR" b="1" cap="none" dirty="0" smtClean="0">
                <a:solidFill>
                  <a:schemeClr val="tx1">
                    <a:lumMod val="85000"/>
                    <a:lumOff val="15000"/>
                  </a:schemeClr>
                </a:solidFill>
              </a:rPr>
              <a:t>Okul fobisi veya okul korkusunun en sık nedeni </a:t>
            </a:r>
            <a:r>
              <a:rPr lang="tr-TR" b="1" cap="none" dirty="0" smtClean="0">
                <a:solidFill>
                  <a:schemeClr val="accent1"/>
                </a:solidFill>
              </a:rPr>
              <a:t>AYRILIK KAYGISI </a:t>
            </a:r>
            <a:r>
              <a:rPr lang="tr-TR" b="1" cap="none" dirty="0" err="1" smtClean="0">
                <a:solidFill>
                  <a:schemeClr val="tx1">
                    <a:lumMod val="85000"/>
                    <a:lumOff val="15000"/>
                  </a:schemeClr>
                </a:solidFill>
              </a:rPr>
              <a:t>dır</a:t>
            </a:r>
            <a:r>
              <a:rPr lang="tr-TR" b="1" cap="none" dirty="0" smtClean="0">
                <a:solidFill>
                  <a:schemeClr val="tx1">
                    <a:lumMod val="85000"/>
                    <a:lumOff val="15000"/>
                  </a:schemeClr>
                </a:solidFill>
              </a:rPr>
              <a:t>. Ayrılık kaygısı çocuğun normal gelişimsel basamaklarında hemen her zaman görülebilen bir durumdur. 1 yaş civarında başlayan ayrılık kaygısı yaşayan çocuklar yalnız kalmak istemezler ve sürekli olarak bakım verenlerinin yanında olmak isterler. Bu anneden, babadan ayrılma endişesi 13. Aya kadar giderek artış göstermesine rağmen 2 yaşından sonra azalarak kaybolur. </a:t>
            </a:r>
            <a:endParaRPr lang="tr-TR" b="1" cap="none" dirty="0">
              <a:solidFill>
                <a:schemeClr val="tx1">
                  <a:lumMod val="85000"/>
                  <a:lumOff val="15000"/>
                </a:schemeClr>
              </a:solidFill>
            </a:endParaRPr>
          </a:p>
        </p:txBody>
      </p:sp>
      <p:pic>
        <p:nvPicPr>
          <p:cNvPr id="4" name="Resim 3"/>
          <p:cNvPicPr>
            <a:picLocks noChangeAspect="1"/>
          </p:cNvPicPr>
          <p:nvPr/>
        </p:nvPicPr>
        <p:blipFill>
          <a:blip r:embed="rId2"/>
          <a:stretch>
            <a:fillRect/>
          </a:stretch>
        </p:blipFill>
        <p:spPr>
          <a:xfrm>
            <a:off x="9418318" y="2050868"/>
            <a:ext cx="2090059" cy="2565320"/>
          </a:xfrm>
          <a:prstGeom prst="rect">
            <a:avLst/>
          </a:prstGeom>
        </p:spPr>
      </p:pic>
    </p:spTree>
    <p:extLst>
      <p:ext uri="{BB962C8B-B14F-4D97-AF65-F5344CB8AC3E}">
        <p14:creationId xmlns:p14="http://schemas.microsoft.com/office/powerpoint/2010/main" val="196306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914400"/>
            <a:ext cx="6309986" cy="487679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tr-TR" sz="2400" cap="none" dirty="0" smtClean="0"/>
              <a:t>	Ayrılık kaygısı bozukluğu daha sonraki gelişimsel basamaklarda daha az şiddette görülmesi gerekmesine rağmen bu endişeyi yoğun olarak yaşaması nedeni ile sosyalleşme süreçlerinin bozulması durumudur. Diğer bir tanımlama ile ayrılık kaygısı bozukluğu; bağlanma objesinden gerçek veya hayali bir ayrılığa, günlük yaşam aktivitelerini bozacak seviyede verilen anormal düzeyde tepki durumudur.</a:t>
            </a:r>
            <a:endParaRPr lang="tr-TR" sz="2400" cap="none" dirty="0"/>
          </a:p>
        </p:txBody>
      </p:sp>
      <p:pic>
        <p:nvPicPr>
          <p:cNvPr id="4" name="Resim 3"/>
          <p:cNvPicPr>
            <a:picLocks noChangeAspect="1"/>
          </p:cNvPicPr>
          <p:nvPr/>
        </p:nvPicPr>
        <p:blipFill>
          <a:blip r:embed="rId2"/>
          <a:stretch>
            <a:fillRect/>
          </a:stretch>
        </p:blipFill>
        <p:spPr>
          <a:xfrm>
            <a:off x="8177350" y="1946366"/>
            <a:ext cx="3448594" cy="3187337"/>
          </a:xfrm>
          <a:prstGeom prst="round2DiagRect">
            <a:avLst>
              <a:gd name="adj1" fmla="val 16667"/>
              <a:gd name="adj2" fmla="val 0"/>
            </a:avLst>
          </a:prstGeom>
          <a:ln w="88900" cap="sq">
            <a:solidFill>
              <a:schemeClr val="bg1">
                <a:lumMod val="6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0193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78824" y="1698172"/>
            <a:ext cx="5878286" cy="4767942"/>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just">
              <a:buNone/>
            </a:pPr>
            <a:r>
              <a:rPr lang="tr-TR" b="1" cap="none" dirty="0">
                <a:solidFill>
                  <a:schemeClr val="tx1">
                    <a:lumMod val="75000"/>
                    <a:lumOff val="25000"/>
                  </a:schemeClr>
                </a:solidFill>
              </a:rPr>
              <a:t> </a:t>
            </a:r>
            <a:r>
              <a:rPr lang="tr-TR" b="1" cap="none" dirty="0" smtClean="0">
                <a:solidFill>
                  <a:schemeClr val="tx1">
                    <a:lumMod val="75000"/>
                    <a:lumOff val="25000"/>
                  </a:schemeClr>
                </a:solidFill>
              </a:rPr>
              <a:t>    Ayrılık kaygısında pek çok farklı belirti söz konusu olabilir. En temel belirtileri; gelişim seviyesine uygun olmayan evden veya bağlanılan kişiden ayrılma karşısında aşırı korku hali, endişedir. Üç temel özellik gösterir; ​</a:t>
            </a:r>
          </a:p>
          <a:p>
            <a:pPr marL="0" indent="0">
              <a:buNone/>
            </a:pPr>
            <a:r>
              <a:rPr lang="tr-TR" b="1" cap="none" dirty="0" smtClean="0">
                <a:solidFill>
                  <a:schemeClr val="tx1">
                    <a:lumMod val="75000"/>
                    <a:lumOff val="25000"/>
                  </a:schemeClr>
                </a:solidFill>
              </a:rPr>
              <a:t>-Ayrılma zamanı öncesinde aşırı endişe ve korku</a:t>
            </a:r>
          </a:p>
          <a:p>
            <a:pPr marL="0" indent="0">
              <a:buNone/>
            </a:pPr>
            <a:r>
              <a:rPr lang="tr-TR" b="1" cap="none" dirty="0" smtClean="0">
                <a:solidFill>
                  <a:schemeClr val="tx1">
                    <a:lumMod val="75000"/>
                    <a:lumOff val="25000"/>
                  </a:schemeClr>
                </a:solidFill>
              </a:rPr>
              <a:t>-Ayrılma öncesinde, ayrılma sırasında veya sonrasında davranışsal ve somatik semptomlar</a:t>
            </a:r>
          </a:p>
          <a:p>
            <a:pPr marL="0" indent="0">
              <a:buNone/>
            </a:pPr>
            <a:r>
              <a:rPr lang="tr-TR" b="1" cap="none" dirty="0" smtClean="0">
                <a:solidFill>
                  <a:schemeClr val="tx1">
                    <a:lumMod val="75000"/>
                    <a:lumOff val="25000"/>
                  </a:schemeClr>
                </a:solidFill>
              </a:rPr>
              <a:t>-Ayrılma durumunda kaçınma davranışları</a:t>
            </a:r>
            <a:endParaRPr lang="tr-TR" b="1" cap="none" dirty="0">
              <a:solidFill>
                <a:schemeClr val="tx1">
                  <a:lumMod val="75000"/>
                  <a:lumOff val="25000"/>
                </a:schemeClr>
              </a:solidFill>
            </a:endParaRPr>
          </a:p>
        </p:txBody>
      </p:sp>
      <p:sp>
        <p:nvSpPr>
          <p:cNvPr id="4" name="Unvan 3"/>
          <p:cNvSpPr>
            <a:spLocks noGrp="1"/>
          </p:cNvSpPr>
          <p:nvPr>
            <p:ph type="title"/>
          </p:nvPr>
        </p:nvSpPr>
        <p:spPr>
          <a:xfrm>
            <a:off x="913775" y="339634"/>
            <a:ext cx="10364451" cy="1358538"/>
          </a:xfrm>
        </p:spPr>
        <p:txBody>
          <a:bodyPr>
            <a:normAutofit/>
          </a:bodyPr>
          <a:lstStyle/>
          <a:p>
            <a:r>
              <a:rPr lang="tr-TR" sz="4000" b="1" cap="none" dirty="0" smtClean="0">
                <a:ln w="22225">
                  <a:solidFill>
                    <a:schemeClr val="accent2"/>
                  </a:solidFill>
                  <a:prstDash val="solid"/>
                </a:ln>
                <a:solidFill>
                  <a:schemeClr val="accent2">
                    <a:lumMod val="40000"/>
                    <a:lumOff val="60000"/>
                  </a:schemeClr>
                </a:solidFill>
              </a:rPr>
              <a:t>Okul korkusunun bulguları nelerdir?</a:t>
            </a:r>
            <a:endParaRPr lang="tr-TR" sz="4000" b="1" cap="none" dirty="0">
              <a:ln w="22225">
                <a:solidFill>
                  <a:schemeClr val="accent2"/>
                </a:solidFill>
                <a:prstDash val="solid"/>
              </a:ln>
              <a:solidFill>
                <a:schemeClr val="accent2">
                  <a:lumMod val="40000"/>
                  <a:lumOff val="60000"/>
                </a:schemeClr>
              </a:solidFill>
            </a:endParaRPr>
          </a:p>
        </p:txBody>
      </p:sp>
      <p:pic>
        <p:nvPicPr>
          <p:cNvPr id="5" name="Resim 4"/>
          <p:cNvPicPr>
            <a:picLocks noChangeAspect="1"/>
          </p:cNvPicPr>
          <p:nvPr/>
        </p:nvPicPr>
        <p:blipFill>
          <a:blip r:embed="rId2"/>
          <a:stretch>
            <a:fillRect/>
          </a:stretch>
        </p:blipFill>
        <p:spPr>
          <a:xfrm>
            <a:off x="8413159" y="1554481"/>
            <a:ext cx="2524125" cy="1819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Resim 5"/>
          <p:cNvPicPr>
            <a:picLocks noChangeAspect="1"/>
          </p:cNvPicPr>
          <p:nvPr/>
        </p:nvPicPr>
        <p:blipFill>
          <a:blip r:embed="rId3"/>
          <a:stretch>
            <a:fillRect/>
          </a:stretch>
        </p:blipFill>
        <p:spPr>
          <a:xfrm>
            <a:off x="7472633" y="4166916"/>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1699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92777" y="822961"/>
            <a:ext cx="6257109" cy="5852160"/>
          </a:xfr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a:noAutofit/>
          </a:bodyPr>
          <a:lstStyle/>
          <a:p>
            <a:pPr marL="0" indent="0" algn="just">
              <a:buNone/>
            </a:pPr>
            <a:r>
              <a:rPr lang="tr-TR" sz="2400" b="1" cap="none" dirty="0"/>
              <a:t> </a:t>
            </a:r>
            <a:r>
              <a:rPr lang="tr-TR" sz="2400" b="1" cap="none" dirty="0" smtClean="0"/>
              <a:t>    Çocuk ebeveynlerinden ayrılmaya karşı yoğun kaygı içerisindedir; ailesi onu almayı unutabilir, kaybolabilir, öldürülebilir, bir daha geri dönmeyebilir. </a:t>
            </a:r>
          </a:p>
          <a:p>
            <a:pPr marL="0" indent="0" algn="just">
              <a:buNone/>
            </a:pPr>
            <a:r>
              <a:rPr lang="tr-TR" sz="2400" b="1" cap="none" dirty="0"/>
              <a:t> </a:t>
            </a:r>
            <a:r>
              <a:rPr lang="tr-TR" sz="2400" b="1" cap="none" dirty="0" smtClean="0"/>
              <a:t>    Aileden ayrılma durumunda ağlama, aileyi arama, ayrılma esnasında öfke nöbetleri görülebilir. Panik nöbetlerine benzer fiziksel sorunlar ortaya çıkabilir. Sıklıkla pek çok çocukta baş ağrısı, karın ağrısı, uyku sorunları, bulantı kusma, çarpıntı, göğüs ağrısı, kas ağrıları saptanabilir. Fiziksel sorunlar nedeni ile okula gitmeme, hastane başvuruları oldukça sıktır. </a:t>
            </a:r>
            <a:endParaRPr lang="tr-TR" sz="2400" b="1" cap="none" dirty="0"/>
          </a:p>
        </p:txBody>
      </p:sp>
      <p:pic>
        <p:nvPicPr>
          <p:cNvPr id="4" name="Resim 3"/>
          <p:cNvPicPr>
            <a:picLocks noChangeAspect="1"/>
          </p:cNvPicPr>
          <p:nvPr/>
        </p:nvPicPr>
        <p:blipFill>
          <a:blip r:embed="rId2"/>
          <a:stretch>
            <a:fillRect/>
          </a:stretch>
        </p:blipFill>
        <p:spPr>
          <a:xfrm>
            <a:off x="9129303" y="2439182"/>
            <a:ext cx="2619375" cy="1743075"/>
          </a:xfrm>
          <a:prstGeom prst="ellipse">
            <a:avLst/>
          </a:prstGeom>
          <a:ln w="63500" cap="rnd">
            <a:solidFill>
              <a:schemeClr val="bg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Resim 4"/>
          <p:cNvPicPr>
            <a:picLocks noChangeAspect="1"/>
          </p:cNvPicPr>
          <p:nvPr/>
        </p:nvPicPr>
        <p:blipFill>
          <a:blip r:embed="rId3"/>
          <a:stretch>
            <a:fillRect/>
          </a:stretch>
        </p:blipFill>
        <p:spPr>
          <a:xfrm>
            <a:off x="7971064" y="4571998"/>
            <a:ext cx="2781300" cy="1647825"/>
          </a:xfrm>
          <a:prstGeom prst="ellipse">
            <a:avLst/>
          </a:prstGeom>
          <a:ln w="63500" cap="rnd">
            <a:solidFill>
              <a:schemeClr val="bg1">
                <a:lumMod val="6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p:cNvPicPr>
            <a:picLocks noChangeAspect="1"/>
          </p:cNvPicPr>
          <p:nvPr/>
        </p:nvPicPr>
        <p:blipFill>
          <a:blip r:embed="rId4"/>
          <a:stretch>
            <a:fillRect/>
          </a:stretch>
        </p:blipFill>
        <p:spPr>
          <a:xfrm>
            <a:off x="7791993" y="449241"/>
            <a:ext cx="2857500" cy="1600200"/>
          </a:xfrm>
          <a:prstGeom prst="ellipse">
            <a:avLst/>
          </a:prstGeom>
          <a:ln w="63500" cap="rnd">
            <a:solidFill>
              <a:schemeClr val="bg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761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0342" y="692331"/>
            <a:ext cx="10032275" cy="3907562"/>
          </a:xfr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noAutofit/>
          </a:bodyPr>
          <a:lstStyle/>
          <a:p>
            <a:pPr marL="0" indent="0">
              <a:buNone/>
            </a:pPr>
            <a:r>
              <a:rPr lang="tr-TR" sz="2400" b="1" cap="none" dirty="0" smtClean="0"/>
              <a:t>	</a:t>
            </a:r>
            <a:r>
              <a:rPr lang="tr-TR" sz="2400" b="1" cap="none" dirty="0" smtClean="0">
                <a:solidFill>
                  <a:schemeClr val="tx1">
                    <a:lumMod val="75000"/>
                    <a:lumOff val="25000"/>
                  </a:schemeClr>
                </a:solidFill>
              </a:rPr>
              <a:t>Tipik olarak sorunlar okul günlerinde ortaya çıkarken çocuğun evde kalmasına karar verildiğinde ortadan kalkacaktır. Ayrılma ile ilgili ortaya çıkan belirtiler okula girdiğinde, okul servisine bindiğinde, yatağa gitmesi istendiğinde, bakıcı ile birlikte evde bırakılmak istendiğinde, yaz kamplarında, akraba veya arkadaşları ile geceyi geçirdiklerinde başlayabilir. </a:t>
            </a:r>
          </a:p>
          <a:p>
            <a:pPr marL="0" indent="0">
              <a:buNone/>
            </a:pPr>
            <a:r>
              <a:rPr lang="tr-TR" sz="2400" b="1" cap="none" dirty="0">
                <a:solidFill>
                  <a:schemeClr val="tx1">
                    <a:lumMod val="75000"/>
                    <a:lumOff val="25000"/>
                  </a:schemeClr>
                </a:solidFill>
              </a:rPr>
              <a:t>	</a:t>
            </a:r>
            <a:r>
              <a:rPr lang="tr-TR" sz="2400" b="1" cap="none" dirty="0" smtClean="0">
                <a:solidFill>
                  <a:schemeClr val="tx1">
                    <a:lumMod val="75000"/>
                    <a:lumOff val="25000"/>
                  </a:schemeClr>
                </a:solidFill>
              </a:rPr>
              <a:t>Kaygı belirtileri okul değişikliklerinde, yeni okul başlangıçlarında, uzun tatiller sonrasında (yaz tatilleri, yarı yıl tatilleri gibi), arkadaş değişikliklerinde, tıbbi bir rahatsızlık sonrasında başlayabilir.</a:t>
            </a:r>
            <a:endParaRPr lang="tr-TR" sz="2400" b="1" cap="none" dirty="0">
              <a:solidFill>
                <a:schemeClr val="tx1">
                  <a:lumMod val="75000"/>
                  <a:lumOff val="25000"/>
                </a:schemeClr>
              </a:solidFill>
            </a:endParaRPr>
          </a:p>
        </p:txBody>
      </p:sp>
      <p:pic>
        <p:nvPicPr>
          <p:cNvPr id="4" name="Resim 3"/>
          <p:cNvPicPr>
            <a:picLocks noChangeAspect="1"/>
          </p:cNvPicPr>
          <p:nvPr/>
        </p:nvPicPr>
        <p:blipFill>
          <a:blip r:embed="rId2"/>
          <a:stretch>
            <a:fillRect/>
          </a:stretch>
        </p:blipFill>
        <p:spPr>
          <a:xfrm>
            <a:off x="3407773" y="5022532"/>
            <a:ext cx="2476500" cy="15918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3"/>
          <a:stretch>
            <a:fillRect/>
          </a:stretch>
        </p:blipFill>
        <p:spPr>
          <a:xfrm>
            <a:off x="7208383" y="4846320"/>
            <a:ext cx="2085975" cy="17681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1414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618517"/>
            <a:ext cx="10364451" cy="844523"/>
          </a:xfrm>
        </p:spPr>
        <p:txBody>
          <a:bodyPr>
            <a:scene3d>
              <a:camera prst="orthographicFront"/>
              <a:lightRig rig="soft" dir="t">
                <a:rot lat="0" lon="0" rev="15600000"/>
              </a:lightRig>
            </a:scene3d>
            <a:sp3d extrusionH="57150" prstMaterial="softEdge">
              <a:bevelT w="25400" h="38100"/>
            </a:sp3d>
          </a:bodyPr>
          <a:lstStyle/>
          <a:p>
            <a:r>
              <a:rPr lang="tr-TR" b="1" cap="none" dirty="0" smtClean="0">
                <a:ln/>
                <a:solidFill>
                  <a:schemeClr val="accent4"/>
                </a:solidFill>
              </a:rPr>
              <a:t>Okul korkusu kimlerde görülür?</a:t>
            </a:r>
            <a:endParaRPr lang="tr-TR" b="1" cap="none" dirty="0">
              <a:ln/>
              <a:solidFill>
                <a:schemeClr val="accent4"/>
              </a:solidFill>
            </a:endParaRPr>
          </a:p>
        </p:txBody>
      </p:sp>
      <p:sp>
        <p:nvSpPr>
          <p:cNvPr id="3" name="İçerik Yer Tutucusu 2"/>
          <p:cNvSpPr>
            <a:spLocks noGrp="1"/>
          </p:cNvSpPr>
          <p:nvPr>
            <p:ph sz="quarter" idx="13"/>
          </p:nvPr>
        </p:nvSpPr>
        <p:spPr>
          <a:xfrm>
            <a:off x="913774" y="1789611"/>
            <a:ext cx="5996477" cy="4781005"/>
          </a:xfr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normAutofit/>
          </a:bodyPr>
          <a:lstStyle/>
          <a:p>
            <a:pPr marL="0" indent="0" algn="just">
              <a:buNone/>
            </a:pPr>
            <a:r>
              <a:rPr lang="tr-TR" sz="2400" b="1" cap="none" dirty="0" smtClean="0"/>
              <a:t>	</a:t>
            </a:r>
            <a:r>
              <a:rPr lang="tr-TR" sz="2400" b="1" cap="none" dirty="0" smtClean="0">
                <a:solidFill>
                  <a:schemeClr val="tx1">
                    <a:lumMod val="85000"/>
                    <a:lumOff val="15000"/>
                  </a:schemeClr>
                </a:solidFill>
              </a:rPr>
              <a:t>En sık başlangıç yaşı 7-9 yaşları arasındadır. Görülme sıklığı yaşın ilerlemesi ile birlikte azalmaktadır. Çocukluk çağında en sık görülen kaygı bozukluğu olmasına rağmen tüm yaşam değerlendirildiğinde 7. Sıradadır. 	Bu durum yaşın ilerlemesi ile birlikte bu rahatsızlığın azalma eğiliminde olduğunu göstermektedir. Kızlarda ve erkeklerde aynı sıklıkta görülür. </a:t>
            </a:r>
            <a:endParaRPr lang="tr-TR" sz="2400" b="1" cap="none" dirty="0">
              <a:solidFill>
                <a:schemeClr val="tx1">
                  <a:lumMod val="85000"/>
                  <a:lumOff val="15000"/>
                </a:schemeClr>
              </a:solidFill>
            </a:endParaRPr>
          </a:p>
        </p:txBody>
      </p:sp>
      <p:pic>
        <p:nvPicPr>
          <p:cNvPr id="4" name="Resim 3"/>
          <p:cNvPicPr>
            <a:picLocks noChangeAspect="1"/>
          </p:cNvPicPr>
          <p:nvPr/>
        </p:nvPicPr>
        <p:blipFill>
          <a:blip r:embed="rId2"/>
          <a:stretch>
            <a:fillRect/>
          </a:stretch>
        </p:blipFill>
        <p:spPr>
          <a:xfrm>
            <a:off x="8268326" y="3127600"/>
            <a:ext cx="3009900" cy="2105025"/>
          </a:xfrm>
          <a:prstGeom prst="round2DiagRect">
            <a:avLst>
              <a:gd name="adj1" fmla="val 16667"/>
              <a:gd name="adj2" fmla="val 0"/>
            </a:avLst>
          </a:prstGeom>
          <a:ln w="88900" cap="sq">
            <a:solidFill>
              <a:schemeClr val="bg1">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0290716"/>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Damla</Template>
  <TotalTime>685</TotalTime>
  <Words>663</Words>
  <Application>Microsoft Office PowerPoint</Application>
  <PresentationFormat>Özel</PresentationFormat>
  <Paragraphs>40</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Damla</vt:lpstr>
      <vt:lpstr>SEYHAN  REHBERLİK VE  ARAŞTIRMA MERKEZİ  OKUL FOBİSİ (OKUL KORKUSU-OKUL REDDİ)</vt:lpstr>
      <vt:lpstr>OKUL KORKUSU VEYA OKUL FOBİSİ NEDİR? </vt:lpstr>
      <vt:lpstr>PowerPoint Sunusu</vt:lpstr>
      <vt:lpstr>OKUL KORKUSU VE OKUL FOBİSİNİN NEDENLERİ NELERDİR?</vt:lpstr>
      <vt:lpstr>PowerPoint Sunusu</vt:lpstr>
      <vt:lpstr>Okul korkusunun bulguları nelerdir?</vt:lpstr>
      <vt:lpstr>PowerPoint Sunusu</vt:lpstr>
      <vt:lpstr>PowerPoint Sunusu</vt:lpstr>
      <vt:lpstr>Okul korkusu kimlerde görülür?</vt:lpstr>
      <vt:lpstr>Okul fobisi neden olur?</vt:lpstr>
      <vt:lpstr>PowerPoint Sunusu</vt:lpstr>
      <vt:lpstr>AİLELERE ÖNERİLER</vt:lpstr>
      <vt:lpstr>PowerPoint Sunusu</vt:lpstr>
      <vt:lpstr>PowerPoint Sunusu</vt:lpstr>
      <vt:lpstr>OKULDA NELER YAPILABİLİR?</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SEYHAN REHBERLİK VE  ARAŞTIRMA MERKEZİ  REHBER ÖĞRETMENLER 2. DÖNEM  TOPLANTISI</dc:title>
  <dc:creator>ronaldinho424</dc:creator>
  <cp:lastModifiedBy>SAMSUNG</cp:lastModifiedBy>
  <cp:revision>45</cp:revision>
  <dcterms:created xsi:type="dcterms:W3CDTF">2018-03-26T12:44:11Z</dcterms:created>
  <dcterms:modified xsi:type="dcterms:W3CDTF">2021-12-10T06:51:20Z</dcterms:modified>
</cp:coreProperties>
</file>